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2" r:id="rId5"/>
    <p:sldId id="277" r:id="rId6"/>
    <p:sldId id="282" r:id="rId7"/>
    <p:sldId id="283" r:id="rId8"/>
    <p:sldId id="284" r:id="rId9"/>
    <p:sldId id="285" r:id="rId10"/>
    <p:sldId id="286" r:id="rId11"/>
    <p:sldId id="287" r:id="rId12"/>
    <p:sldId id="289" r:id="rId13"/>
    <p:sldId id="288" r:id="rId14"/>
    <p:sldId id="290" r:id="rId15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F41177-AC5B-4D67-A653-D19087CB50D2}" v="1" dt="2025-05-08T19:38:42.1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Marco Arango" userId="d30c8384be9f9221" providerId="LiveId" clId="{69F41177-AC5B-4D67-A653-D19087CB50D2}"/>
    <pc:docChg chg="modSld">
      <pc:chgData name="Ian Marco Arango" userId="d30c8384be9f9221" providerId="LiveId" clId="{69F41177-AC5B-4D67-A653-D19087CB50D2}" dt="2025-05-08T19:38:59.450" v="67" actId="20577"/>
      <pc:docMkLst>
        <pc:docMk/>
      </pc:docMkLst>
      <pc:sldChg chg="modSp mod">
        <pc:chgData name="Ian Marco Arango" userId="d30c8384be9f9221" providerId="LiveId" clId="{69F41177-AC5B-4D67-A653-D19087CB50D2}" dt="2025-05-08T19:37:22.453" v="14" actId="20577"/>
        <pc:sldMkLst>
          <pc:docMk/>
          <pc:sldMk cId="595098253" sldId="283"/>
        </pc:sldMkLst>
        <pc:spChg chg="mod">
          <ac:chgData name="Ian Marco Arango" userId="d30c8384be9f9221" providerId="LiveId" clId="{69F41177-AC5B-4D67-A653-D19087CB50D2}" dt="2025-05-08T19:37:22.453" v="14" actId="20577"/>
          <ac:spMkLst>
            <pc:docMk/>
            <pc:sldMk cId="595098253" sldId="283"/>
            <ac:spMk id="7" creationId="{2DF2D222-E28E-44CC-F2B4-3DF88624F068}"/>
          </ac:spMkLst>
        </pc:spChg>
      </pc:sldChg>
      <pc:sldChg chg="modSp mod">
        <pc:chgData name="Ian Marco Arango" userId="d30c8384be9f9221" providerId="LiveId" clId="{69F41177-AC5B-4D67-A653-D19087CB50D2}" dt="2025-05-08T19:38:07.054" v="35" actId="20577"/>
        <pc:sldMkLst>
          <pc:docMk/>
          <pc:sldMk cId="887553547" sldId="285"/>
        </pc:sldMkLst>
        <pc:spChg chg="mod">
          <ac:chgData name="Ian Marco Arango" userId="d30c8384be9f9221" providerId="LiveId" clId="{69F41177-AC5B-4D67-A653-D19087CB50D2}" dt="2025-05-08T19:38:07.054" v="35" actId="20577"/>
          <ac:spMkLst>
            <pc:docMk/>
            <pc:sldMk cId="887553547" sldId="285"/>
            <ac:spMk id="7" creationId="{00000000-0000-0000-0000-000000000000}"/>
          </ac:spMkLst>
        </pc:spChg>
        <pc:graphicFrameChg chg="mod">
          <ac:chgData name="Ian Marco Arango" userId="d30c8384be9f9221" providerId="LiveId" clId="{69F41177-AC5B-4D67-A653-D19087CB50D2}" dt="2025-05-08T19:38:00.243" v="33" actId="1076"/>
          <ac:graphicFrameMkLst>
            <pc:docMk/>
            <pc:sldMk cId="887553547" sldId="285"/>
            <ac:graphicFrameMk id="2" creationId="{7041F4C1-A3C6-5EAF-78E3-493E1733CB3F}"/>
          </ac:graphicFrameMkLst>
        </pc:graphicFrameChg>
      </pc:sldChg>
      <pc:sldChg chg="modSp mod">
        <pc:chgData name="Ian Marco Arango" userId="d30c8384be9f9221" providerId="LiveId" clId="{69F41177-AC5B-4D67-A653-D19087CB50D2}" dt="2025-05-08T19:38:48.029" v="54" actId="20577"/>
        <pc:sldMkLst>
          <pc:docMk/>
          <pc:sldMk cId="3410440006" sldId="289"/>
        </pc:sldMkLst>
        <pc:spChg chg="mod">
          <ac:chgData name="Ian Marco Arango" userId="d30c8384be9f9221" providerId="LiveId" clId="{69F41177-AC5B-4D67-A653-D19087CB50D2}" dt="2025-05-08T19:38:48.029" v="54" actId="20577"/>
          <ac:spMkLst>
            <pc:docMk/>
            <pc:sldMk cId="3410440006" sldId="289"/>
            <ac:spMk id="7" creationId="{5CAD245A-06E5-DB39-5B74-D0B508D95351}"/>
          </ac:spMkLst>
        </pc:spChg>
      </pc:sldChg>
      <pc:sldChg chg="modSp mod">
        <pc:chgData name="Ian Marco Arango" userId="d30c8384be9f9221" providerId="LiveId" clId="{69F41177-AC5B-4D67-A653-D19087CB50D2}" dt="2025-05-08T19:38:59.450" v="67" actId="20577"/>
        <pc:sldMkLst>
          <pc:docMk/>
          <pc:sldMk cId="4041564136" sldId="290"/>
        </pc:sldMkLst>
        <pc:spChg chg="mod">
          <ac:chgData name="Ian Marco Arango" userId="d30c8384be9f9221" providerId="LiveId" clId="{69F41177-AC5B-4D67-A653-D19087CB50D2}" dt="2025-05-08T19:38:59.450" v="67" actId="20577"/>
          <ac:spMkLst>
            <pc:docMk/>
            <pc:sldMk cId="4041564136" sldId="290"/>
            <ac:spMk id="4" creationId="{0BF25F0B-A1EF-75BD-A606-1D75887F079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EEB11D-1A2C-47BA-A1EA-89023A82B24E}" type="datetime1">
              <a:rPr lang="es-ES" smtClean="0"/>
              <a:t>08/05/2025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13FD2A-7ACC-44D6-B16C-08298A79751F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CEB408-2567-4E34-8971-DEA81E44683A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4FB67C-46E3-4052-9C78-AFEFC8EDDA49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3F19C-3629-4118-B362-283DE42BF256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4753F-DE29-4565-9688-B803392C7103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DB1B0-9ED1-410F-9A50-8ADAFEBF90A3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0ACDD8-EB32-4EB6-BA1A-24740639EF52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DCD87-8C68-4185-84BC-049D0BE74198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E607B1-4EF7-45CD-94E6-4E04625E656A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02B536-6CDD-4B96-A7AE-8CBE5D006050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F82FE-11B2-4B4C-828D-586248EA685E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2EE8-A61F-43CF-90FD-0E33C2895D87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5BF49-87F1-48A2-A74E-226214ED3637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CF51D-1EF2-4AA9-8F30-EA82D4EC5F79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5C200-B4DF-4244-B4AE-71708E17BE03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B969A-5F57-4C2C-9BA4-14B3D7CFDB7F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2CCA1-6E9B-4069-B958-69F87D83354B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85438-735C-42AB-94ED-DDA0DCE4769B}" type="datetime1">
              <a:rPr lang="es-ES" noProof="0" smtClean="0"/>
              <a:t>08/05/2025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760AD57-E694-4AEC-B390-84E6EE06EE42}" type="datetime1">
              <a:rPr lang="es-ES" noProof="0" smtClean="0"/>
              <a:t>08/05/2025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corativa con diseño de ojo de toro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1012" y="1041400"/>
            <a:ext cx="9001462" cy="2387600"/>
          </a:xfrm>
        </p:spPr>
        <p:txBody>
          <a:bodyPr rtlCol="0">
            <a:normAutofit fontScale="90000"/>
          </a:bodyPr>
          <a:lstStyle/>
          <a:p>
            <a:r>
              <a:rPr lang="es-ES" dirty="0" err="1">
                <a:solidFill>
                  <a:srgbClr val="FFFFFF"/>
                </a:solidFill>
              </a:rPr>
              <a:t>Neopick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Sistema de </a:t>
            </a:r>
            <a:r>
              <a:rPr lang="es-ES" dirty="0" err="1">
                <a:solidFill>
                  <a:srgbClr val="FFFFFF"/>
                </a:solidFill>
              </a:rPr>
              <a:t>picking</a:t>
            </a:r>
            <a:r>
              <a:rPr lang="es-ES" dirty="0">
                <a:solidFill>
                  <a:srgbClr val="FFFFFF"/>
                </a:solidFill>
              </a:rPr>
              <a:t> asistido por radiofrecuencia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8207" y="3631532"/>
            <a:ext cx="6722822" cy="1120333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Fabian Saavedra</a:t>
            </a:r>
          </a:p>
          <a:p>
            <a:pPr rtl="0"/>
            <a:r>
              <a:rPr lang="es-ES" dirty="0">
                <a:solidFill>
                  <a:srgbClr val="FFFFFF"/>
                </a:solidFill>
              </a:rPr>
              <a:t>Ian Marco Arango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2EF855-4CB5-069B-BDF8-975A5EC11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003" y="3995737"/>
            <a:ext cx="4010025" cy="229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A587B4-9B4D-96EF-5E38-5ABA81346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4AA57D-EAC6-6003-5529-CF13ADA61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40" y="609600"/>
            <a:ext cx="5929773" cy="2362200"/>
          </a:xfrm>
        </p:spPr>
        <p:txBody>
          <a:bodyPr anchor="b">
            <a:normAutofit/>
          </a:bodyPr>
          <a:lstStyle/>
          <a:p>
            <a:r>
              <a:rPr lang="es-CO" dirty="0"/>
              <a:t>escenarios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D4BF7A0-E9EA-6151-1012-61DD32DE33D0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61050" y="2971800"/>
            <a:ext cx="5934950" cy="28194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s-CO" altLang="es-CO" b="0" i="0" u="none" strike="noStrike" cap="none" normalizeH="0" baseline="0" dirty="0">
                <a:ln>
                  <a:noFill/>
                </a:ln>
                <a:effectLst/>
              </a:rPr>
              <a:t>Representa cómo interactúan los actores clave (operario, </a:t>
            </a:r>
            <a:r>
              <a:rPr kumimoji="0" lang="es-CO" altLang="es-CO" b="0" i="0" u="none" strike="noStrike" cap="none" normalizeH="0" baseline="0" dirty="0" err="1">
                <a:ln>
                  <a:noFill/>
                </a:ln>
                <a:effectLst/>
              </a:rPr>
              <a:t>supervisor,</a:t>
            </a:r>
            <a:r>
              <a:rPr lang="es-CO" altLang="es-CO" dirty="0" err="1">
                <a:effectLst/>
              </a:rPr>
              <a:t>sistema</a:t>
            </a:r>
            <a:r>
              <a:rPr lang="es-CO" altLang="es-CO" dirty="0">
                <a:effectLst/>
              </a:rPr>
              <a:t> externo(ERP)</a:t>
            </a:r>
            <a:r>
              <a:rPr kumimoji="0" lang="es-CO" altLang="es-CO" b="0" i="0" u="none" strike="noStrike" cap="none" normalizeH="0" baseline="0" dirty="0">
                <a:ln>
                  <a:noFill/>
                </a:ln>
                <a:effectLst/>
              </a:rPr>
              <a:t>) con NeoPick a través de funciones como escanear, confirmar pedidos, consultar estados y gestionar usuarios.</a:t>
            </a:r>
          </a:p>
        </p:txBody>
      </p:sp>
      <p:pic>
        <p:nvPicPr>
          <p:cNvPr id="11" name="Imagen 10" descr="Diagrama&#10;&#10;El contenido generado por IA puede ser incorrecto.">
            <a:extLst>
              <a:ext uri="{FF2B5EF4-FFF2-40B4-BE49-F238E27FC236}">
                <a16:creationId xmlns:a16="http://schemas.microsoft.com/office/drawing/2014/main" id="{5E856B5C-AEBB-EB36-14C9-27F5FF53C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531" y="1545470"/>
            <a:ext cx="6096911" cy="376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1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281AF-7858-AAD1-4E93-2434E3A17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58646B5C-FA4B-7F81-2633-7EC5F6512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134438"/>
              </p:ext>
            </p:extLst>
          </p:nvPr>
        </p:nvGraphicFramePr>
        <p:xfrm>
          <a:off x="2674374" y="0"/>
          <a:ext cx="9517625" cy="6857999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920113">
                  <a:extLst>
                    <a:ext uri="{9D8B030D-6E8A-4147-A177-3AD203B41FA5}">
                      <a16:colId xmlns:a16="http://schemas.microsoft.com/office/drawing/2014/main" val="903732751"/>
                    </a:ext>
                  </a:extLst>
                </a:gridCol>
                <a:gridCol w="1128886">
                  <a:extLst>
                    <a:ext uri="{9D8B030D-6E8A-4147-A177-3AD203B41FA5}">
                      <a16:colId xmlns:a16="http://schemas.microsoft.com/office/drawing/2014/main" val="1822485773"/>
                    </a:ext>
                  </a:extLst>
                </a:gridCol>
                <a:gridCol w="3233616">
                  <a:extLst>
                    <a:ext uri="{9D8B030D-6E8A-4147-A177-3AD203B41FA5}">
                      <a16:colId xmlns:a16="http://schemas.microsoft.com/office/drawing/2014/main" val="2331614474"/>
                    </a:ext>
                  </a:extLst>
                </a:gridCol>
                <a:gridCol w="3235010">
                  <a:extLst>
                    <a:ext uri="{9D8B030D-6E8A-4147-A177-3AD203B41FA5}">
                      <a16:colId xmlns:a16="http://schemas.microsoft.com/office/drawing/2014/main" val="662885201"/>
                    </a:ext>
                  </a:extLst>
                </a:gridCol>
              </a:tblGrid>
              <a:tr h="29515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PARTICIPANTE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ELEMENTO UML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RELACIONES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NOTAS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13971736"/>
                  </a:ext>
                </a:extLst>
              </a:tr>
              <a:tr h="5170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Operario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Rol principal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Usuario que realiza el picking físico usando la aplicación. Interactúa con la mayoría de los casos de uso operativos.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3450278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Supervisor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Rol con permisos administrativos o de supervisión.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Consulta reportes y gestiona datos maestros (productos, ubicaciones).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35853861"/>
                  </a:ext>
                </a:extLst>
              </a:tr>
              <a:tr h="5170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Sistema Externo (ERP)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Sistema de planificación de recursos empresariales.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Provee la lista de pedidos a NeoPick (Provee Pedidos) y recibe notificaciones de actualización de inventario (Notifica Actualización).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1294931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Iniciar Sesión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Caso de Uso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Operario autenticarse para usar el sistema NeoPick.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0389231"/>
                  </a:ext>
                </a:extLst>
              </a:tr>
              <a:tr h="355303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Consultar Pedidos Pendientes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Operario ver la lista de pedidos que tiene asignados o disponibles.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Recibe información del ERP.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26671444"/>
                  </a:ext>
                </a:extLst>
              </a:tr>
              <a:tr h="378033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Seleccionar Pedido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Operario elegir un pedido específico de la lista para comenzar a trabajar en él.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5493217"/>
                  </a:ext>
                </a:extLst>
              </a:tr>
              <a:tr h="813008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Realizar Picking Guiado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Guía al Operario a través del proceso de recolección de ítems para un pedido.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Funcionalidad central. Incluye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los casos de uso Escanear Producto (RFID), Validar Producto Correcto y Actualizar Inventario.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07267961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Escanear Producto (RFID)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Acción de leer la etiqueta RFID de un ítem usando el escáner.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 parte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de Realizar Picking Guiado.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8491456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Validar Producto Correcto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Comprobar si el producto escaneado es el correcto para el ítem actual del pedido..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 parte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de Realizar Picking Guiado.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6505831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Actualizar Inventario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Registrar que un ítem ha sido recogido, actualizando el stock.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 parte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de Realizar Picking Guiado. Notifica al ERP.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2085695"/>
                  </a:ext>
                </a:extLst>
              </a:tr>
              <a:tr h="5170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Finalizar Picking</a:t>
                      </a:r>
                      <a:endParaRPr lang="es-CO" sz="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Acción del Operario para indicar que ha completado la recolección de todos los ítems de un pedido.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Incluye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Generar Reporte de Picking.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00344747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Generar Reporte de Picking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Creación automática de un registro o informe detallado del picking realizado.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 parte (&lt;&lt;</a:t>
                      </a:r>
                      <a:r>
                        <a:rPr lang="es-E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include</a:t>
                      </a:r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&gt;&gt;) de Finalizar Picking.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8418941"/>
                  </a:ext>
                </a:extLst>
              </a:tr>
              <a:tr h="3472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Consultar Reporte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Supervisor visualizar los reportes de picking generados.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66624378"/>
                  </a:ext>
                </a:extLst>
              </a:tr>
              <a:tr h="5170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Gestionar Productos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Supervisor crear, leer, actualizar o eliminar información sobre los productos en el sistema.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8592703"/>
                  </a:ext>
                </a:extLst>
              </a:tr>
              <a:tr h="51708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Gestionar Ubicaciones</a:t>
                      </a:r>
                      <a:endParaRPr lang="es-CO" sz="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Caso de Uso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Permite al Supervisor crear, leer, actualizar o eliminar información sobre las ubicaciones dentro del almacén.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65850204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0BF25F0B-A1EF-75BD-A606-1D75887F079E}"/>
              </a:ext>
            </a:extLst>
          </p:cNvPr>
          <p:cNvSpPr txBox="1"/>
          <p:nvPr/>
        </p:nvSpPr>
        <p:spPr>
          <a:xfrm>
            <a:off x="0" y="0"/>
            <a:ext cx="2674375" cy="1984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18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</a:t>
            </a: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b="1" dirty="0">
                <a:latin typeface="Poppins Bold"/>
                <a:ea typeface="Poppins Bold"/>
                <a:cs typeface="Poppins Bold"/>
                <a:sym typeface="Poppins Bold"/>
              </a:rPr>
              <a:t>(</a:t>
            </a:r>
            <a:r>
              <a:rPr lang="en-US" b="1" dirty="0" err="1">
                <a:latin typeface="Poppins Bold"/>
                <a:ea typeface="Poppins Bold"/>
                <a:cs typeface="Poppins Bold"/>
                <a:sym typeface="Poppins Bold"/>
              </a:rPr>
              <a:t>Escenarios</a:t>
            </a:r>
            <a:r>
              <a:rPr lang="en-US" b="1" dirty="0">
                <a:latin typeface="Poppins Bold"/>
                <a:ea typeface="Poppins Bold"/>
                <a:cs typeface="Poppins Bold"/>
                <a:sym typeface="Poppins Bold"/>
              </a:rPr>
              <a:t>)</a:t>
            </a:r>
            <a:endParaRPr lang="en-US" sz="1800" b="1" dirty="0"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  <p:extLst>
      <p:ext uri="{BB962C8B-B14F-4D97-AF65-F5344CB8AC3E}">
        <p14:creationId xmlns:p14="http://schemas.microsoft.com/office/powerpoint/2010/main" val="4041564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2AB8B-1201-B057-FEFC-304CC9D2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806" y="310895"/>
            <a:ext cx="11474245" cy="977075"/>
          </a:xfrm>
        </p:spPr>
        <p:txBody>
          <a:bodyPr/>
          <a:lstStyle/>
          <a:p>
            <a:r>
              <a:rPr lang="es-CO" dirty="0"/>
              <a:t>	MODELO 4+1 VISTAS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C7EC55-DFA6-2F6D-4AFC-291E697D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212" y="1579288"/>
            <a:ext cx="6657472" cy="4195869"/>
          </a:xfrm>
        </p:spPr>
        <p:txBody>
          <a:bodyPr>
            <a:normAutofit/>
          </a:bodyPr>
          <a:lstStyle/>
          <a:p>
            <a:pPr marL="457200" indent="-457200" algn="just">
              <a:buFontTx/>
              <a:buChar char="-"/>
            </a:pPr>
            <a:r>
              <a:rPr lang="es-MX" sz="2900" dirty="0"/>
              <a:t>Vista lógica.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Visa de componentes.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Vista de procesos.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Visa física.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Escenario.</a:t>
            </a:r>
          </a:p>
          <a:p>
            <a:endParaRPr lang="es-MX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6395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A46C6-D07A-AE26-3A71-B3B3F3567A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55637"/>
            <a:ext cx="9001462" cy="642721"/>
          </a:xfrm>
        </p:spPr>
        <p:txBody>
          <a:bodyPr>
            <a:normAutofit fontScale="90000"/>
          </a:bodyPr>
          <a:lstStyle/>
          <a:p>
            <a:r>
              <a:rPr lang="es-CO" dirty="0"/>
              <a:t>Vista lógica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F1E4BB-F654-0AD4-404F-0DC1E03F7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898359"/>
            <a:ext cx="9001462" cy="642722"/>
          </a:xfrm>
        </p:spPr>
        <p:txBody>
          <a:bodyPr>
            <a:normAutofit lnSpcReduction="10000"/>
          </a:bodyPr>
          <a:lstStyle/>
          <a:p>
            <a:r>
              <a:rPr lang="es-MX" sz="1100" b="1" dirty="0"/>
              <a:t>Define y valida la esencia funcional de </a:t>
            </a:r>
            <a:r>
              <a:rPr lang="es-MX" sz="1100" b="1" dirty="0" err="1"/>
              <a:t>NeoPick</a:t>
            </a:r>
            <a:r>
              <a:rPr lang="es-MX" sz="1100" b="1" dirty="0"/>
              <a:t>.</a:t>
            </a:r>
            <a:r>
              <a:rPr lang="es-MX" sz="1100" dirty="0"/>
              <a:t> Esta vista permite asegurar que los requerimientos del usuario se traducen correctamente en clases y relaciones clave (como Operario, Pedido, Producto),esta estructura que responde a las necesidades del negocio y servirá como pilar para la lógica de negocio..</a:t>
            </a:r>
            <a:endParaRPr lang="es-CO" sz="1400" dirty="0"/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3903371F-6FB2-C32F-E5DD-5796E63D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53" y="1541081"/>
            <a:ext cx="10881360" cy="49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3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A11D07D8-CA96-7597-4EFE-37FB9B89D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667743"/>
              </p:ext>
            </p:extLst>
          </p:nvPr>
        </p:nvGraphicFramePr>
        <p:xfrm>
          <a:off x="1504950" y="1714500"/>
          <a:ext cx="9182099" cy="342900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854221">
                  <a:extLst>
                    <a:ext uri="{9D8B030D-6E8A-4147-A177-3AD203B41FA5}">
                      <a16:colId xmlns:a16="http://schemas.microsoft.com/office/drawing/2014/main" val="3935078676"/>
                    </a:ext>
                  </a:extLst>
                </a:gridCol>
                <a:gridCol w="1097699">
                  <a:extLst>
                    <a:ext uri="{9D8B030D-6E8A-4147-A177-3AD203B41FA5}">
                      <a16:colId xmlns:a16="http://schemas.microsoft.com/office/drawing/2014/main" val="210442187"/>
                    </a:ext>
                  </a:extLst>
                </a:gridCol>
                <a:gridCol w="3106189">
                  <a:extLst>
                    <a:ext uri="{9D8B030D-6E8A-4147-A177-3AD203B41FA5}">
                      <a16:colId xmlns:a16="http://schemas.microsoft.com/office/drawing/2014/main" val="233586826"/>
                    </a:ext>
                  </a:extLst>
                </a:gridCol>
                <a:gridCol w="3123990">
                  <a:extLst>
                    <a:ext uri="{9D8B030D-6E8A-4147-A177-3AD203B41FA5}">
                      <a16:colId xmlns:a16="http://schemas.microsoft.com/office/drawing/2014/main" val="67999519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PARTICIPANTE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ELEMENTO UML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RELACIONES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NOTAS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5008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Operario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iniciaSesion()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realizaPicking()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registraTiempo()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al trabajado que ejecuta el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57317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Pedido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generaPedido()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asignaPedido()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agregaItem()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Representa la orden del cliente; contiene Items.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9535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Reporte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generarReporte()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consultarReporte()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 reporte generado por el sistema.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0031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Escaneo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leerCodigo()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validarProducto()</a:t>
                      </a:r>
                      <a:br>
                        <a:rPr lang="es-CO" sz="1100" u="none" strike="noStrike">
                          <a:effectLst/>
                        </a:rPr>
                      </a:b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el dispositivo o acción de escaneo para validación en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17551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Item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generarPedido()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una línea de pedido (Producto y Cantidad). 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55333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Producto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crearProducto()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 artículo físico (SKU) en el almacén.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509166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Ubicación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generarUbicación()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asignaUbicación()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una localización física dentro del almacén.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32386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actualizarStock()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consultaStock()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Gestiona las existencias (stock) de productos en las ubicaciones.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58580031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2DF2D222-E28E-44CC-F2B4-3DF88624F068}"/>
              </a:ext>
            </a:extLst>
          </p:cNvPr>
          <p:cNvSpPr txBox="1"/>
          <p:nvPr/>
        </p:nvSpPr>
        <p:spPr>
          <a:xfrm>
            <a:off x="1695796" y="330849"/>
            <a:ext cx="8597437" cy="1066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 (Vista Logica)</a:t>
            </a:r>
          </a:p>
        </p:txBody>
      </p:sp>
    </p:spTree>
    <p:extLst>
      <p:ext uri="{BB962C8B-B14F-4D97-AF65-F5344CB8AC3E}">
        <p14:creationId xmlns:p14="http://schemas.microsoft.com/office/powerpoint/2010/main" val="59509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98926-CF1C-835C-7B0C-4EF6F8E54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31410-59F9-D8CE-1132-2AA96845A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55637"/>
            <a:ext cx="9001462" cy="642721"/>
          </a:xfrm>
        </p:spPr>
        <p:txBody>
          <a:bodyPr>
            <a:normAutofit fontScale="90000"/>
          </a:bodyPr>
          <a:lstStyle/>
          <a:p>
            <a:r>
              <a:rPr lang="es-CO" dirty="0"/>
              <a:t>Vista DESARROLLO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543849-ABA2-A127-8635-52655DDA6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898359"/>
            <a:ext cx="9252840" cy="714310"/>
          </a:xfrm>
        </p:spPr>
        <p:txBody>
          <a:bodyPr>
            <a:noAutofit/>
          </a:bodyPr>
          <a:lstStyle/>
          <a:p>
            <a:r>
              <a:rPr lang="es-MX" sz="1200" b="1" dirty="0"/>
              <a:t>Guía la construcción y simplifica la evolución de </a:t>
            </a:r>
            <a:r>
              <a:rPr lang="es-MX" sz="1200" b="1" dirty="0" err="1"/>
              <a:t>NeoPick</a:t>
            </a:r>
            <a:r>
              <a:rPr lang="es-MX" sz="1200" b="1" dirty="0"/>
              <a:t>.</a:t>
            </a:r>
            <a:r>
              <a:rPr lang="es-MX" sz="1200" dirty="0"/>
              <a:t> Esta vista permite organizar eficientemente los módulos de software (Front-</a:t>
            </a:r>
            <a:r>
              <a:rPr lang="es-MX" sz="1200" dirty="0" err="1"/>
              <a:t>End</a:t>
            </a:r>
            <a:r>
              <a:rPr lang="es-MX" sz="1200" dirty="0"/>
              <a:t>, Controladores, Bases de Datos), asignando espacios de trabajo, gestionando dependencias, </a:t>
            </a:r>
            <a:r>
              <a:rPr lang="es-MX" sz="1200" dirty="0" err="1"/>
              <a:t>contruyendo</a:t>
            </a:r>
            <a:r>
              <a:rPr lang="es-MX" sz="1200" dirty="0"/>
              <a:t> un sistema mantenible y </a:t>
            </a:r>
            <a:r>
              <a:rPr lang="es-MX" sz="1200" dirty="0" err="1"/>
              <a:t>escablable</a:t>
            </a:r>
            <a:r>
              <a:rPr lang="es-MX" sz="1200" dirty="0"/>
              <a:t> a partir de los componentes.</a:t>
            </a:r>
          </a:p>
          <a:p>
            <a:r>
              <a:rPr lang="es-MX" sz="1200" dirty="0"/>
              <a:t> </a:t>
            </a:r>
            <a:endParaRPr lang="es-CO" sz="1200" dirty="0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13F4D34D-AD84-2DBD-0FF1-C8A4BCF5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665" y="1662637"/>
            <a:ext cx="6184669" cy="438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73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60317-1A28-D09F-155D-A60FC2EC8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041F4C1-A3C6-5EAF-78E3-493E1733C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788062"/>
              </p:ext>
            </p:extLst>
          </p:nvPr>
        </p:nvGraphicFramePr>
        <p:xfrm>
          <a:off x="1498599" y="1464626"/>
          <a:ext cx="9194801" cy="427482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854987">
                  <a:extLst>
                    <a:ext uri="{9D8B030D-6E8A-4147-A177-3AD203B41FA5}">
                      <a16:colId xmlns:a16="http://schemas.microsoft.com/office/drawing/2014/main" val="903732751"/>
                    </a:ext>
                  </a:extLst>
                </a:gridCol>
                <a:gridCol w="1098152">
                  <a:extLst>
                    <a:ext uri="{9D8B030D-6E8A-4147-A177-3AD203B41FA5}">
                      <a16:colId xmlns:a16="http://schemas.microsoft.com/office/drawing/2014/main" val="1822485773"/>
                    </a:ext>
                  </a:extLst>
                </a:gridCol>
                <a:gridCol w="3116379">
                  <a:extLst>
                    <a:ext uri="{9D8B030D-6E8A-4147-A177-3AD203B41FA5}">
                      <a16:colId xmlns:a16="http://schemas.microsoft.com/office/drawing/2014/main" val="2331614474"/>
                    </a:ext>
                  </a:extLst>
                </a:gridCol>
                <a:gridCol w="3125283">
                  <a:extLst>
                    <a:ext uri="{9D8B030D-6E8A-4147-A177-3AD203B41FA5}">
                      <a16:colId xmlns:a16="http://schemas.microsoft.com/office/drawing/2014/main" val="662885201"/>
                    </a:ext>
                  </a:extLst>
                </a:gridCol>
              </a:tblGrid>
              <a:tr h="98743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PARTICIPANTE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ELEMENTO UML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RELACIONES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NOTAS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13971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Escaneo RFID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Componente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Se comunica con controlador inventario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Componente del </a:t>
                      </a:r>
                      <a:r>
                        <a:rPr lang="es-MX" sz="1100" u="none" strike="noStrike" dirty="0" err="1">
                          <a:effectLst/>
                        </a:rPr>
                        <a:t>front-end</a:t>
                      </a:r>
                      <a:r>
                        <a:rPr lang="es-MX" sz="1100" u="none" strike="noStrike" dirty="0">
                          <a:effectLst/>
                        </a:rPr>
                        <a:t> para leer etiquetas RFID. Envía datos al </a:t>
                      </a:r>
                      <a:r>
                        <a:rPr lang="es-MX" sz="1100" u="none" strike="noStrike" dirty="0" err="1">
                          <a:effectLst/>
                        </a:rPr>
                        <a:t>backend</a:t>
                      </a:r>
                      <a:r>
                        <a:rPr lang="es-MX" sz="1100" u="none" strike="noStrike" dirty="0">
                          <a:effectLst/>
                        </a:rPr>
                        <a:t> para actualizar inventario.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345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App </a:t>
                      </a:r>
                      <a:r>
                        <a:rPr lang="es-CO" sz="1100" u="none" strike="noStrike" dirty="0" err="1">
                          <a:effectLst/>
                        </a:rPr>
                        <a:t>picking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Se comunica con controlador de pedidos, se comunica con controlador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Aplicación del front-end usada por el operario para gestionar y confirmar tareas de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35853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a data base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relacionados con los productos.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12949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reportes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a data base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para la generación de reportes (basados en pedidos).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03892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Accede a data base pedidos y recibe datos/interactua con app picking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para los pedidos. Interactúa con el front-end.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266714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la ubicación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data base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relacionada con las ubicaciones (probablemente vía inventario).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5493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data base inventario , recibe datos/Interactua con app picking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del inventario. Recibe actualizaciones del front-end.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07267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Accedida por controlador de productos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Almacena la información persistente de los productos.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8491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 accedida por controlador de pedidos y controlador de reportes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Almacena la información persistente de los pedidos.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6505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Es accedida por controlador de inventario y controlador de ubicación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Almacena la información persistente del inventario (stock, ubicaciones de productos).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2085695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032616" y="303187"/>
            <a:ext cx="8660784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</a:t>
            </a: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(Vista Desarrollo)</a:t>
            </a:r>
          </a:p>
        </p:txBody>
      </p:sp>
    </p:spTree>
    <p:extLst>
      <p:ext uri="{BB962C8B-B14F-4D97-AF65-F5344CB8AC3E}">
        <p14:creationId xmlns:p14="http://schemas.microsoft.com/office/powerpoint/2010/main" val="887553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EB1F0-DBFF-D053-B17A-DD6916DD0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AA24E6-F871-074C-79ED-DF1D17EA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/>
          <a:p>
            <a:r>
              <a:rPr lang="es-CO" dirty="0"/>
              <a:t>Vista de procesos</a:t>
            </a:r>
          </a:p>
        </p:txBody>
      </p:sp>
      <p:sp>
        <p:nvSpPr>
          <p:cNvPr id="3079" name="Text Placeholder 3">
            <a:extLst>
              <a:ext uri="{FF2B5EF4-FFF2-40B4-BE49-F238E27FC236}">
                <a16:creationId xmlns:a16="http://schemas.microsoft.com/office/drawing/2014/main" id="{865BCF70-25C0-E994-10D5-3EDB2C13B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/>
          <a:lstStyle/>
          <a:p>
            <a:r>
              <a:rPr lang="es-MX" b="1" dirty="0"/>
              <a:t>Optimiza el rendimiento y asegura la fluidez operativa de </a:t>
            </a:r>
            <a:r>
              <a:rPr lang="es-MX" b="1" dirty="0" err="1"/>
              <a:t>NeoPick</a:t>
            </a:r>
            <a:r>
              <a:rPr lang="es-MX" b="1" dirty="0"/>
              <a:t>.</a:t>
            </a:r>
            <a:r>
              <a:rPr lang="es-MX" dirty="0"/>
              <a:t> Esta vista define cómo interactúan los procesos en tiempo de ejecución para identificar cuellos de botella y mejorar la eficiencia. </a:t>
            </a:r>
            <a:endParaRPr lang="en-US" dirty="0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5613A9CB-6CE2-D9BC-5053-5D96F3D9D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382" y="501535"/>
            <a:ext cx="4907241" cy="57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62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B9A4A1-C756-6B4D-7306-EF3334B31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9D1B97-F7E2-EA03-4444-539AF1798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34" y="609600"/>
            <a:ext cx="3932237" cy="2362200"/>
          </a:xfrm>
        </p:spPr>
        <p:txBody>
          <a:bodyPr anchor="b">
            <a:normAutofit/>
          </a:bodyPr>
          <a:lstStyle/>
          <a:p>
            <a:r>
              <a:rPr lang="es-CO" sz="3200" dirty="0"/>
              <a:t>Vista Física</a:t>
            </a:r>
          </a:p>
        </p:txBody>
      </p:sp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C9465CE3-CA80-AE7E-D8D2-DD5DDD756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063" y="1475079"/>
            <a:ext cx="6877741" cy="3834340"/>
          </a:xfrm>
          <a:prstGeom prst="rect">
            <a:avLst/>
          </a:prstGeom>
          <a:noFill/>
        </p:spPr>
      </p:pic>
      <p:sp>
        <p:nvSpPr>
          <p:cNvPr id="3079" name="Text Placeholder 3">
            <a:extLst>
              <a:ext uri="{FF2B5EF4-FFF2-40B4-BE49-F238E27FC236}">
                <a16:creationId xmlns:a16="http://schemas.microsoft.com/office/drawing/2014/main" id="{07FA0742-ED44-7E9B-6765-FB077ABF6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5640" y="2971800"/>
            <a:ext cx="4593826" cy="2819399"/>
          </a:xfrm>
        </p:spPr>
        <p:txBody>
          <a:bodyPr>
            <a:normAutofit/>
          </a:bodyPr>
          <a:lstStyle/>
          <a:p>
            <a:r>
              <a:rPr lang="es-ES" sz="1800" dirty="0"/>
              <a:t>Muestra cómo se despliega Neopick en la infraestructura. Incluye dispositivos RF de los operarios, la API en el servidor, la base de datos y su integración con el sistema ERP.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85961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4C003-C4FB-C5A0-F065-81E1A1D42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1A62FE3-C5BC-02B0-B2FD-282ADDFDB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760759"/>
              </p:ext>
            </p:extLst>
          </p:nvPr>
        </p:nvGraphicFramePr>
        <p:xfrm>
          <a:off x="1498599" y="1291590"/>
          <a:ext cx="9194801" cy="5109213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854987">
                  <a:extLst>
                    <a:ext uri="{9D8B030D-6E8A-4147-A177-3AD203B41FA5}">
                      <a16:colId xmlns:a16="http://schemas.microsoft.com/office/drawing/2014/main" val="903732751"/>
                    </a:ext>
                  </a:extLst>
                </a:gridCol>
                <a:gridCol w="1090595">
                  <a:extLst>
                    <a:ext uri="{9D8B030D-6E8A-4147-A177-3AD203B41FA5}">
                      <a16:colId xmlns:a16="http://schemas.microsoft.com/office/drawing/2014/main" val="1822485773"/>
                    </a:ext>
                  </a:extLst>
                </a:gridCol>
                <a:gridCol w="3123936">
                  <a:extLst>
                    <a:ext uri="{9D8B030D-6E8A-4147-A177-3AD203B41FA5}">
                      <a16:colId xmlns:a16="http://schemas.microsoft.com/office/drawing/2014/main" val="2331614474"/>
                    </a:ext>
                  </a:extLst>
                </a:gridCol>
                <a:gridCol w="3125283">
                  <a:extLst>
                    <a:ext uri="{9D8B030D-6E8A-4147-A177-3AD203B41FA5}">
                      <a16:colId xmlns:a16="http://schemas.microsoft.com/office/drawing/2014/main" val="662885201"/>
                    </a:ext>
                  </a:extLst>
                </a:gridCol>
              </a:tblGrid>
              <a:tr h="180787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PARTICIPANTE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ELEMENTO UML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RELACIONES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NOTAS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13971736"/>
                  </a:ext>
                </a:extLst>
              </a:tr>
              <a:tr h="52664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Servidor Aplicación/Backend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Nodo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Se comunica con el Dispositivo Móvil y el Nodo de Base de Datos.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Hardware físico (o virtual) que aloja la lógica de negocio principal y la base de datos. Ejecuta Backend NeoPick.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3450278"/>
                  </a:ext>
                </a:extLst>
              </a:tr>
              <a:tr h="52664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Backend NeoPick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Artefacto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Desplegado en el Servidor Aplicación/Backend.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El componente de software del lado del servidor (API, lógica de negocio).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35853861"/>
                  </a:ext>
                </a:extLst>
              </a:tr>
              <a:tr h="52664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Base de Datos (Nodo)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Nodo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Contiene la BDD NeoPick.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Hardware o servicio específico que aloja el sistema gestor de base de datos.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1294931"/>
                  </a:ext>
                </a:extLst>
              </a:tr>
              <a:tr h="3537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BDD NeoPick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Base de Datos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La base de datos lógica que almacena toda la información persistente.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Incluye los artefactos Data base productos, Data base pedidos, Data base inventario.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0389231"/>
                  </a:ext>
                </a:extLst>
              </a:tr>
              <a:tr h="52664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base productos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Artefacto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Almacena la información de los productos.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Componente (ej. esquema, archivo) dentro de la BDD.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26671444"/>
                  </a:ext>
                </a:extLst>
              </a:tr>
              <a:tr h="3537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base pedidos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Artefacto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Almacena la información de los pedidos.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Componente dentro de la BDD.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5493217"/>
                  </a:ext>
                </a:extLst>
              </a:tr>
              <a:tr h="3537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base inventario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Artefacto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Almacena la información del inventario (stock, ubicaciones).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Componente dentro de la BDD.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07267961"/>
                  </a:ext>
                </a:extLst>
              </a:tr>
              <a:tr h="52664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Dispositivo Móvil Operario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Nodo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Se comunica con el Servidor y el Escáner RFID.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Hardware (ej. smartphone, </a:t>
                      </a:r>
                      <a:r>
                        <a:rPr lang="es-ES" sz="1100" u="none" strike="noStrike" dirty="0" err="1">
                          <a:effectLst/>
                        </a:rPr>
                        <a:t>tablet</a:t>
                      </a:r>
                      <a:r>
                        <a:rPr lang="es-ES" sz="1100" u="none" strike="noStrike" dirty="0">
                          <a:effectLst/>
                        </a:rPr>
                        <a:t> industrial) utilizado por el operario. Ejecuta App Picking (Front-</a:t>
                      </a:r>
                      <a:r>
                        <a:rPr lang="es-ES" sz="1100" u="none" strike="noStrike" dirty="0" err="1">
                          <a:effectLst/>
                        </a:rPr>
                        <a:t>End</a:t>
                      </a:r>
                      <a:r>
                        <a:rPr lang="es-ES" sz="1100" u="none" strike="noStrike" dirty="0">
                          <a:effectLst/>
                        </a:rPr>
                        <a:t>).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8491456"/>
                  </a:ext>
                </a:extLst>
              </a:tr>
              <a:tr h="35371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 Picking (Front-</a:t>
                      </a:r>
                      <a:r>
                        <a:rPr lang="es-CO" sz="110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End</a:t>
                      </a:r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Artefacto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Con la que interactúa el usuario.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La aplicación móvil instalada en el Dispositivo Móvil Operario.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6505831"/>
                  </a:ext>
                </a:extLst>
              </a:tr>
              <a:tr h="699569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Escáner RFID</a:t>
                      </a:r>
                      <a:endParaRPr lang="es-CO" sz="8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Nodo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Se conecta al Dispositivo Móvil Operario.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u="none" strike="noStrike" dirty="0">
                          <a:effectLst/>
                        </a:rPr>
                        <a:t>Dispositivo hardware de mano o fijo para la lectura de etiquetas RFID. Ejecuta Firmware Escáner.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2085695"/>
                  </a:ext>
                </a:extLst>
              </a:tr>
              <a:tr h="180787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Firmware Escáner</a:t>
                      </a:r>
                      <a:endParaRPr lang="es-CO" sz="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Artefacto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Controla su operación y comunicación.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El software interno del Escáner RFID 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65850204"/>
                  </a:ext>
                </a:extLst>
              </a:tr>
            </a:tbl>
          </a:graphicData>
        </a:graphic>
      </p:graphicFrame>
      <p:sp>
        <p:nvSpPr>
          <p:cNvPr id="7" name="TextBox 7">
            <a:extLst>
              <a:ext uri="{FF2B5EF4-FFF2-40B4-BE49-F238E27FC236}">
                <a16:creationId xmlns:a16="http://schemas.microsoft.com/office/drawing/2014/main" id="{5CAD245A-06E5-DB39-5B74-D0B508D95351}"/>
              </a:ext>
            </a:extLst>
          </p:cNvPr>
          <p:cNvSpPr txBox="1"/>
          <p:nvPr/>
        </p:nvSpPr>
        <p:spPr>
          <a:xfrm>
            <a:off x="2032616" y="208809"/>
            <a:ext cx="8660784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 </a:t>
            </a: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(Vista Fisica)</a:t>
            </a:r>
          </a:p>
        </p:txBody>
      </p:sp>
    </p:spTree>
    <p:extLst>
      <p:ext uri="{BB962C8B-B14F-4D97-AF65-F5344CB8AC3E}">
        <p14:creationId xmlns:p14="http://schemas.microsoft.com/office/powerpoint/2010/main" val="34104400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co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50_TF44600913.potx" id="{F79778ED-13D9-4980-81AF-DF3F74282063}" vid="{92B3A15D-4472-4682-A6C0-68416E8279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Damasco</Template>
  <TotalTime>1702</TotalTime>
  <Words>1390</Words>
  <Application>Microsoft Office PowerPoint</Application>
  <PresentationFormat>Panorámica</PresentationFormat>
  <Paragraphs>215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Aptos Narrow</vt:lpstr>
      <vt:lpstr>Arial</vt:lpstr>
      <vt:lpstr>Bookman Old Style</vt:lpstr>
      <vt:lpstr>Calibri</vt:lpstr>
      <vt:lpstr>Poppins Bold</vt:lpstr>
      <vt:lpstr>Rockwell</vt:lpstr>
      <vt:lpstr>Damasco</vt:lpstr>
      <vt:lpstr>Neopick Sistema de picking asistido por radiofrecuencia</vt:lpstr>
      <vt:lpstr> MODELO 4+1 VISTAS</vt:lpstr>
      <vt:lpstr>Vista lógica</vt:lpstr>
      <vt:lpstr>Presentación de PowerPoint</vt:lpstr>
      <vt:lpstr>Vista DESARROLLO</vt:lpstr>
      <vt:lpstr>Presentación de PowerPoint</vt:lpstr>
      <vt:lpstr>Vista de procesos</vt:lpstr>
      <vt:lpstr>Vista Física</vt:lpstr>
      <vt:lpstr>Presentación de PowerPoint</vt:lpstr>
      <vt:lpstr>escenarios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 ANDRES SAAVEDRA FORERO</dc:creator>
  <cp:lastModifiedBy>Ian Marco Arango</cp:lastModifiedBy>
  <cp:revision>12</cp:revision>
  <dcterms:created xsi:type="dcterms:W3CDTF">2025-04-05T00:55:59Z</dcterms:created>
  <dcterms:modified xsi:type="dcterms:W3CDTF">2025-05-08T19:39:04Z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